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3" r:id="rId7"/>
    <p:sldId id="261" r:id="rId8"/>
    <p:sldId id="262"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21.04.2022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21.04.2022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21.04.2022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21.04.2022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21.04.2022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21.04.2022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21.04.2022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21.04.2022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21.04.2022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21.04.2022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21.04.2022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21.04.2022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solidFill>
                  <a:schemeClr val="tx2"/>
                </a:solidFill>
                <a:latin typeface="Monotype Corsiva" pitchFamily="66" charset="0"/>
              </a:rPr>
              <a:t>Изучение бактерий в окрашенном состоянии</a:t>
            </a:r>
            <a:endParaRPr lang="ru-RU" dirty="0">
              <a:solidFill>
                <a:schemeClr val="tx2"/>
              </a:solidFill>
              <a:latin typeface="Monotype Corsiva" pitchFamily="66"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85728"/>
            <a:ext cx="8472518" cy="6215106"/>
          </a:xfrm>
        </p:spPr>
        <p:txBody>
          <a:bodyPr>
            <a:normAutofit fontScale="70000" lnSpcReduction="20000"/>
          </a:bodyPr>
          <a:lstStyle/>
          <a:p>
            <a:pPr marL="0" indent="342900">
              <a:lnSpc>
                <a:spcPct val="120000"/>
              </a:lnSpc>
              <a:spcBef>
                <a:spcPts val="0"/>
              </a:spcBef>
              <a:buNone/>
            </a:pPr>
            <a:r>
              <a:rPr lang="ru-RU" dirty="0" smtClean="0">
                <a:solidFill>
                  <a:schemeClr val="tx2"/>
                </a:solidFill>
                <a:latin typeface="Times New Roman" pitchFamily="18" charset="0"/>
                <a:cs typeface="Times New Roman" pitchFamily="18" charset="0"/>
              </a:rPr>
              <a:t>Микроскопический метод исследования предусматривает наблюдение за живыми и убитыми бактериями в окрашенном и неокрашенном состоянии.</a:t>
            </a:r>
          </a:p>
          <a:p>
            <a:pPr marL="0" indent="342900">
              <a:lnSpc>
                <a:spcPct val="120000"/>
              </a:lnSpc>
              <a:spcBef>
                <a:spcPts val="0"/>
              </a:spcBef>
              <a:buNone/>
            </a:pPr>
            <a:r>
              <a:rPr lang="ru-RU" dirty="0" smtClean="0">
                <a:solidFill>
                  <a:schemeClr val="tx2"/>
                </a:solidFill>
                <a:latin typeface="Times New Roman" pitchFamily="18" charset="0"/>
                <a:cs typeface="Times New Roman" pitchFamily="18" charset="0"/>
              </a:rPr>
              <a:t>С целью изучения формы и подвижности бактерий микроскопию микроорганизмов можно проводить в живом состоянии без окрашивания. Для этого готовят мазки «раздавленная» и «висячая» капля и наблюдают их с помощью </a:t>
            </a:r>
            <a:r>
              <a:rPr lang="ru-RU" dirty="0" err="1" smtClean="0">
                <a:solidFill>
                  <a:schemeClr val="tx2"/>
                </a:solidFill>
                <a:latin typeface="Times New Roman" pitchFamily="18" charset="0"/>
                <a:cs typeface="Times New Roman" pitchFamily="18" charset="0"/>
              </a:rPr>
              <a:t>темнопольной</a:t>
            </a:r>
            <a:r>
              <a:rPr lang="ru-RU" dirty="0" smtClean="0">
                <a:solidFill>
                  <a:schemeClr val="tx2"/>
                </a:solidFill>
                <a:latin typeface="Times New Roman" pitchFamily="18" charset="0"/>
                <a:cs typeface="Times New Roman" pitchFamily="18" charset="0"/>
              </a:rPr>
              <a:t> и фазово-контрастной микроскопии.</a:t>
            </a:r>
          </a:p>
          <a:p>
            <a:pPr marL="0" indent="342900">
              <a:lnSpc>
                <a:spcPct val="120000"/>
              </a:lnSpc>
              <a:spcBef>
                <a:spcPts val="0"/>
              </a:spcBef>
              <a:buNone/>
            </a:pPr>
            <a:r>
              <a:rPr lang="ru-RU" dirty="0" smtClean="0">
                <a:solidFill>
                  <a:schemeClr val="tx2"/>
                </a:solidFill>
                <a:latin typeface="Times New Roman" pitchFamily="18" charset="0"/>
                <a:cs typeface="Times New Roman" pitchFamily="18" charset="0"/>
              </a:rPr>
              <a:t>Приготовление мазка </a:t>
            </a:r>
            <a:r>
              <a:rPr lang="ru-RU" b="1" dirty="0" smtClean="0">
                <a:solidFill>
                  <a:schemeClr val="tx2"/>
                </a:solidFill>
                <a:latin typeface="Times New Roman" pitchFamily="18" charset="0"/>
                <a:cs typeface="Times New Roman" pitchFamily="18" charset="0"/>
              </a:rPr>
              <a:t>«раздавленная капля».</a:t>
            </a:r>
            <a:r>
              <a:rPr lang="ru-RU" dirty="0" smtClean="0">
                <a:solidFill>
                  <a:schemeClr val="tx2"/>
                </a:solidFill>
                <a:latin typeface="Times New Roman" pitchFamily="18" charset="0"/>
                <a:cs typeface="Times New Roman" pitchFamily="18" charset="0"/>
              </a:rPr>
              <a:t>На предметное стекло по центру наносят каплю или жидкой культуры или физ.раствора, в который вносят исследуемую культуру. Нанесенную на предметное стекло каплю раздавливают с помощью покровного стекла. Затем на покровное стекло наносим каплю иммерсионного масла и </a:t>
            </a:r>
            <a:r>
              <a:rPr lang="ru-RU" dirty="0" err="1" smtClean="0">
                <a:solidFill>
                  <a:schemeClr val="tx2"/>
                </a:solidFill>
                <a:latin typeface="Times New Roman" pitchFamily="18" charset="0"/>
                <a:cs typeface="Times New Roman" pitchFamily="18" charset="0"/>
              </a:rPr>
              <a:t>микроскопируем</a:t>
            </a:r>
            <a:r>
              <a:rPr lang="ru-RU" dirty="0" smtClean="0">
                <a:solidFill>
                  <a:schemeClr val="tx2"/>
                </a:solidFill>
                <a:latin typeface="Times New Roman" pitchFamily="18" charset="0"/>
                <a:cs typeface="Times New Roman" pitchFamily="18" charset="0"/>
              </a:rPr>
              <a:t>. При фазово-контрастной микроскопии мы будем наблюдать подвижность и форму бактерий темного цвета на светлом фоне. При </a:t>
            </a:r>
            <a:r>
              <a:rPr lang="ru-RU" dirty="0" err="1" smtClean="0">
                <a:solidFill>
                  <a:schemeClr val="tx2"/>
                </a:solidFill>
                <a:latin typeface="Times New Roman" pitchFamily="18" charset="0"/>
                <a:cs typeface="Times New Roman" pitchFamily="18" charset="0"/>
              </a:rPr>
              <a:t>темнопольной</a:t>
            </a:r>
            <a:r>
              <a:rPr lang="ru-RU" dirty="0" smtClean="0">
                <a:solidFill>
                  <a:schemeClr val="tx2"/>
                </a:solidFill>
                <a:latin typeface="Times New Roman" pitchFamily="18" charset="0"/>
                <a:cs typeface="Times New Roman" pitchFamily="18" charset="0"/>
              </a:rPr>
              <a:t> микроскопии – подвижность и форму бактерий светлого цвета на темном фоне.</a:t>
            </a:r>
          </a:p>
          <a:p>
            <a:pPr>
              <a:buNone/>
            </a:pPr>
            <a:endParaRPr lang="ru-RU" dirty="0">
              <a:solidFill>
                <a:schemeClr val="tx2"/>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214290"/>
            <a:ext cx="8258204" cy="6500858"/>
          </a:xfrm>
        </p:spPr>
        <p:txBody>
          <a:bodyPr>
            <a:normAutofit fontScale="70000" lnSpcReduction="20000"/>
          </a:bodyPr>
          <a:lstStyle/>
          <a:p>
            <a:pPr marL="0" indent="342900">
              <a:spcBef>
                <a:spcPts val="0"/>
              </a:spcBef>
              <a:buNone/>
            </a:pPr>
            <a:r>
              <a:rPr lang="ru-RU" dirty="0" smtClean="0">
                <a:solidFill>
                  <a:schemeClr val="tx2"/>
                </a:solidFill>
                <a:latin typeface="Times New Roman" pitchFamily="18" charset="0"/>
                <a:cs typeface="Times New Roman" pitchFamily="18" charset="0"/>
              </a:rPr>
              <a:t>Для изучения микроорганизмов в окрашенном виде на предметном стекле делают мазок, высушивают, фиксируют и после этого окрашивают.</a:t>
            </a:r>
          </a:p>
          <a:p>
            <a:pPr marL="0" indent="342900">
              <a:spcBef>
                <a:spcPts val="0"/>
              </a:spcBef>
              <a:buNone/>
            </a:pPr>
            <a:r>
              <a:rPr lang="ru-RU" dirty="0" smtClean="0">
                <a:solidFill>
                  <a:schemeClr val="tx2"/>
                </a:solidFill>
                <a:latin typeface="Times New Roman" pitchFamily="18" charset="0"/>
                <a:cs typeface="Times New Roman" pitchFamily="18" charset="0"/>
              </a:rPr>
              <a:t>Различают простые и сложные способы окраски. Первые основаны на применении какой–либо одной краски (или метиленового синего или фуксина). Сложные методы предусматривают воздействие на один и тот же препарат двух красок. Сложные методы окраски позволяют обнаруживать в теле микробной клетки различные структурные элементы (капсулы, споры, включения).</a:t>
            </a:r>
          </a:p>
          <a:p>
            <a:pPr marL="0" indent="342900">
              <a:spcBef>
                <a:spcPts val="0"/>
              </a:spcBef>
              <a:buNone/>
            </a:pPr>
            <a:r>
              <a:rPr lang="ru-RU" dirty="0" smtClean="0">
                <a:solidFill>
                  <a:schemeClr val="tx2"/>
                </a:solidFill>
                <a:latin typeface="Times New Roman" pitchFamily="18" charset="0"/>
                <a:cs typeface="Times New Roman" pitchFamily="18" charset="0"/>
              </a:rPr>
              <a:t>Предметные и покровные стекла, употребляемые для приготовления препаратов должны быть чистыми и хорошо обезжиренными (с помощью хозяйственного мыла).</a:t>
            </a:r>
          </a:p>
          <a:p>
            <a:pPr marL="0" indent="342900">
              <a:spcBef>
                <a:spcPts val="0"/>
              </a:spcBef>
              <a:buNone/>
            </a:pPr>
            <a:r>
              <a:rPr lang="ru-RU" dirty="0" smtClean="0">
                <a:solidFill>
                  <a:schemeClr val="tx2"/>
                </a:solidFill>
                <a:latin typeface="Times New Roman" pitchFamily="18" charset="0"/>
                <a:cs typeface="Times New Roman" pitchFamily="18" charset="0"/>
              </a:rPr>
              <a:t>Из жидких культур каплю материала наносят на предметное стекло и размазывают петлей. Из культуры на плотной среде петлей берут частичку, размешивают в заранее нанесенной на предметное стекло капле физиологического раствора и размазывают по стеклу. Мазку дают высохнуть на воздухе, затем его фиксируют над пламенем спиртовки (горелки), держа стекло мазком вверх, и трижды проводят через пламя спиртовки. Время фиксации не должно превышать 5-6с. Кроме жара, для фиксации используют 96 град. спирт, погружая в него мазок на 15-20мин. После фиксации мазок готов к окрашиванию.</a:t>
            </a:r>
            <a:endParaRPr lang="ru-RU" dirty="0">
              <a:solidFill>
                <a:schemeClr val="tx2"/>
              </a:solidFill>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214290"/>
            <a:ext cx="8401080" cy="6429420"/>
          </a:xfrm>
        </p:spPr>
        <p:txBody>
          <a:bodyPr>
            <a:normAutofit fontScale="70000" lnSpcReduction="20000"/>
          </a:bodyPr>
          <a:lstStyle/>
          <a:p>
            <a:pPr marL="0" indent="342900">
              <a:lnSpc>
                <a:spcPct val="120000"/>
              </a:lnSpc>
              <a:spcBef>
                <a:spcPts val="0"/>
              </a:spcBef>
              <a:buNone/>
            </a:pPr>
            <a:r>
              <a:rPr lang="ru-RU" b="1" dirty="0" smtClean="0">
                <a:solidFill>
                  <a:schemeClr val="tx2"/>
                </a:solidFill>
                <a:latin typeface="Times New Roman" pitchFamily="18" charset="0"/>
                <a:cs typeface="Times New Roman" pitchFamily="18" charset="0"/>
              </a:rPr>
              <a:t>Методика окраски по </a:t>
            </a:r>
            <a:r>
              <a:rPr lang="ru-RU" b="1" dirty="0" err="1" smtClean="0">
                <a:solidFill>
                  <a:schemeClr val="tx2"/>
                </a:solidFill>
                <a:latin typeface="Times New Roman" pitchFamily="18" charset="0"/>
                <a:cs typeface="Times New Roman" pitchFamily="18" charset="0"/>
              </a:rPr>
              <a:t>Граму</a:t>
            </a:r>
            <a:r>
              <a:rPr lang="ru-RU" b="1" dirty="0" smtClean="0">
                <a:solidFill>
                  <a:schemeClr val="tx2"/>
                </a:solidFill>
                <a:latin typeface="Times New Roman" pitchFamily="18" charset="0"/>
                <a:cs typeface="Times New Roman" pitchFamily="18" charset="0"/>
              </a:rPr>
              <a:t>. </a:t>
            </a:r>
            <a:r>
              <a:rPr lang="ru-RU" dirty="0" smtClean="0">
                <a:solidFill>
                  <a:schemeClr val="tx2"/>
                </a:solidFill>
                <a:latin typeface="Times New Roman" pitchFamily="18" charset="0"/>
                <a:cs typeface="Times New Roman" pitchFamily="18" charset="0"/>
              </a:rPr>
              <a:t>Особенностью окраски по Грамму является неодинаковое отношение различных микробов к красителям. Микробы, входящие в группу грамположительных, например стафилококки, стрептококки, дают прочное соединение с красителями и йодом. Окрашенные микробы не обесцвечиваются при воздействии на них спиртом, вследствие чего при дополнительной окраске фуксином грамположительные микробы не изменяют первоначально принятый фиолетовый цвет. Это объясняется строением клеточной стенки грамположительных бактерий. Основным компонентом толстой клеточной стенки этих бактерий является многослойный </a:t>
            </a:r>
            <a:r>
              <a:rPr lang="ru-RU" dirty="0" err="1" smtClean="0">
                <a:solidFill>
                  <a:schemeClr val="tx2"/>
                </a:solidFill>
                <a:latin typeface="Times New Roman" pitchFamily="18" charset="0"/>
                <a:cs typeface="Times New Roman" pitchFamily="18" charset="0"/>
              </a:rPr>
              <a:t>пептидогликан</a:t>
            </a:r>
            <a:r>
              <a:rPr lang="ru-RU" dirty="0" smtClean="0">
                <a:solidFill>
                  <a:schemeClr val="tx2"/>
                </a:solidFill>
                <a:latin typeface="Times New Roman" pitchFamily="18" charset="0"/>
                <a:cs typeface="Times New Roman" pitchFamily="18" charset="0"/>
              </a:rPr>
              <a:t>, с которым </a:t>
            </a:r>
            <a:r>
              <a:rPr lang="ru-RU" dirty="0" err="1" smtClean="0">
                <a:solidFill>
                  <a:schemeClr val="tx2"/>
                </a:solidFill>
                <a:latin typeface="Times New Roman" pitchFamily="18" charset="0"/>
                <a:cs typeface="Times New Roman" pitchFamily="18" charset="0"/>
              </a:rPr>
              <a:t>ковалентно</a:t>
            </a:r>
            <a:r>
              <a:rPr lang="ru-RU" dirty="0" smtClean="0">
                <a:solidFill>
                  <a:schemeClr val="tx2"/>
                </a:solidFill>
                <a:latin typeface="Times New Roman" pitchFamily="18" charset="0"/>
                <a:cs typeface="Times New Roman" pitchFamily="18" charset="0"/>
              </a:rPr>
              <a:t> связаны </a:t>
            </a:r>
            <a:r>
              <a:rPr lang="ru-RU" dirty="0" err="1" smtClean="0">
                <a:solidFill>
                  <a:schemeClr val="tx2"/>
                </a:solidFill>
                <a:latin typeface="Times New Roman" pitchFamily="18" charset="0"/>
                <a:cs typeface="Times New Roman" pitchFamily="18" charset="0"/>
              </a:rPr>
              <a:t>тейхоевые</a:t>
            </a:r>
            <a:r>
              <a:rPr lang="ru-RU" dirty="0" smtClean="0">
                <a:solidFill>
                  <a:schemeClr val="tx2"/>
                </a:solidFill>
                <a:latin typeface="Times New Roman" pitchFamily="18" charset="0"/>
                <a:cs typeface="Times New Roman" pitchFamily="18" charset="0"/>
              </a:rPr>
              <a:t> кислоты. Грамотрицательные бактерии (гонококки, менингококки, возбудители кишечных заболеваний) образуют с </a:t>
            </a:r>
            <a:r>
              <a:rPr lang="ru-RU" dirty="0" err="1" smtClean="0">
                <a:solidFill>
                  <a:schemeClr val="tx2"/>
                </a:solidFill>
                <a:latin typeface="Times New Roman" pitchFamily="18" charset="0"/>
                <a:cs typeface="Times New Roman" pitchFamily="18" charset="0"/>
              </a:rPr>
              <a:t>генциановым</a:t>
            </a:r>
            <a:r>
              <a:rPr lang="ru-RU" dirty="0" smtClean="0">
                <a:solidFill>
                  <a:schemeClr val="tx2"/>
                </a:solidFill>
                <a:latin typeface="Times New Roman" pitchFamily="18" charset="0"/>
                <a:cs typeface="Times New Roman" pitchFamily="18" charset="0"/>
              </a:rPr>
              <a:t> </a:t>
            </a:r>
            <a:r>
              <a:rPr lang="ru-RU" dirty="0" err="1" smtClean="0">
                <a:solidFill>
                  <a:schemeClr val="tx2"/>
                </a:solidFill>
                <a:latin typeface="Times New Roman" pitchFamily="18" charset="0"/>
                <a:cs typeface="Times New Roman" pitchFamily="18" charset="0"/>
              </a:rPr>
              <a:t>фиололетовым</a:t>
            </a:r>
            <a:r>
              <a:rPr lang="ru-RU" dirty="0" smtClean="0">
                <a:solidFill>
                  <a:schemeClr val="tx2"/>
                </a:solidFill>
                <a:latin typeface="Times New Roman" pitchFamily="18" charset="0"/>
                <a:cs typeface="Times New Roman" pitchFamily="18" charset="0"/>
              </a:rPr>
              <a:t> и йодом легко разрушающееся под действием спирта соединение, в результате чего они обесцвечиваются и затем окрашиваются фуксином в красный цвет. Клеточная стенка таких бактерий представлена тонким слоем </a:t>
            </a:r>
            <a:r>
              <a:rPr lang="ru-RU" dirty="0" err="1" smtClean="0">
                <a:solidFill>
                  <a:schemeClr val="tx2"/>
                </a:solidFill>
                <a:latin typeface="Times New Roman" pitchFamily="18" charset="0"/>
                <a:cs typeface="Times New Roman" pitchFamily="18" charset="0"/>
              </a:rPr>
              <a:t>пептидогликана</a:t>
            </a:r>
            <a:r>
              <a:rPr lang="ru-RU" dirty="0" smtClean="0">
                <a:solidFill>
                  <a:schemeClr val="tx2"/>
                </a:solidFill>
                <a:latin typeface="Times New Roman" pitchFamily="18" charset="0"/>
                <a:cs typeface="Times New Roman" pitchFamily="18" charset="0"/>
              </a:rPr>
              <a:t>.</a:t>
            </a:r>
          </a:p>
          <a:p>
            <a:pPr>
              <a:buNone/>
            </a:pP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14290"/>
            <a:ext cx="8472518" cy="6286544"/>
          </a:xfrm>
        </p:spPr>
        <p:txBody>
          <a:bodyPr>
            <a:normAutofit fontScale="85000" lnSpcReduction="10000"/>
          </a:bodyPr>
          <a:lstStyle/>
          <a:p>
            <a:pPr marL="0" indent="342900">
              <a:lnSpc>
                <a:spcPct val="120000"/>
              </a:lnSpc>
              <a:spcBef>
                <a:spcPts val="0"/>
              </a:spcBef>
              <a:buNone/>
            </a:pPr>
            <a:r>
              <a:rPr lang="ru-RU" dirty="0" smtClean="0">
                <a:solidFill>
                  <a:schemeClr val="tx2"/>
                </a:solidFill>
                <a:latin typeface="Times New Roman" pitchFamily="18" charset="0"/>
                <a:cs typeface="Times New Roman" pitchFamily="18" charset="0"/>
              </a:rPr>
              <a:t>1. На фиксированный мазок наносят раствор </a:t>
            </a:r>
            <a:r>
              <a:rPr lang="ru-RU" dirty="0" err="1" smtClean="0">
                <a:solidFill>
                  <a:schemeClr val="tx2"/>
                </a:solidFill>
                <a:latin typeface="Times New Roman" pitchFamily="18" charset="0"/>
                <a:cs typeface="Times New Roman" pitchFamily="18" charset="0"/>
              </a:rPr>
              <a:t>генцианового</a:t>
            </a:r>
            <a:r>
              <a:rPr lang="ru-RU" dirty="0" smtClean="0">
                <a:solidFill>
                  <a:schemeClr val="tx2"/>
                </a:solidFill>
                <a:latin typeface="Times New Roman" pitchFamily="18" charset="0"/>
                <a:cs typeface="Times New Roman" pitchFamily="18" charset="0"/>
              </a:rPr>
              <a:t> фиолетового на 2мин.</a:t>
            </a:r>
          </a:p>
          <a:p>
            <a:pPr marL="0" indent="342900">
              <a:lnSpc>
                <a:spcPct val="120000"/>
              </a:lnSpc>
              <a:spcBef>
                <a:spcPts val="0"/>
              </a:spcBef>
              <a:buNone/>
            </a:pPr>
            <a:r>
              <a:rPr lang="ru-RU" dirty="0" smtClean="0">
                <a:solidFill>
                  <a:schemeClr val="tx2"/>
                </a:solidFill>
                <a:latin typeface="Times New Roman" pitchFamily="18" charset="0"/>
                <a:cs typeface="Times New Roman" pitchFamily="18" charset="0"/>
              </a:rPr>
              <a:t>2. Затем сливают краситель и, не промывая мазок, наливают раствор </a:t>
            </a:r>
            <a:r>
              <a:rPr lang="ru-RU" dirty="0" err="1" smtClean="0">
                <a:solidFill>
                  <a:schemeClr val="tx2"/>
                </a:solidFill>
                <a:latin typeface="Times New Roman" pitchFamily="18" charset="0"/>
                <a:cs typeface="Times New Roman" pitchFamily="18" charset="0"/>
              </a:rPr>
              <a:t>Люголя</a:t>
            </a:r>
            <a:r>
              <a:rPr lang="ru-RU" dirty="0" smtClean="0">
                <a:solidFill>
                  <a:schemeClr val="tx2"/>
                </a:solidFill>
                <a:latin typeface="Times New Roman" pitchFamily="18" charset="0"/>
                <a:cs typeface="Times New Roman" pitchFamily="18" charset="0"/>
              </a:rPr>
              <a:t> на 1мин.</a:t>
            </a:r>
          </a:p>
          <a:p>
            <a:pPr marL="0" indent="342900">
              <a:lnSpc>
                <a:spcPct val="120000"/>
              </a:lnSpc>
              <a:spcBef>
                <a:spcPts val="0"/>
              </a:spcBef>
              <a:buNone/>
            </a:pPr>
            <a:r>
              <a:rPr lang="ru-RU" dirty="0" smtClean="0">
                <a:solidFill>
                  <a:schemeClr val="tx2"/>
                </a:solidFill>
                <a:latin typeface="Times New Roman" pitchFamily="18" charset="0"/>
                <a:cs typeface="Times New Roman" pitchFamily="18" charset="0"/>
              </a:rPr>
              <a:t>3. Сливают раствор </a:t>
            </a:r>
            <a:r>
              <a:rPr lang="ru-RU" dirty="0" err="1" smtClean="0">
                <a:solidFill>
                  <a:schemeClr val="tx2"/>
                </a:solidFill>
                <a:latin typeface="Times New Roman" pitchFamily="18" charset="0"/>
                <a:cs typeface="Times New Roman" pitchFamily="18" charset="0"/>
              </a:rPr>
              <a:t>Люголя</a:t>
            </a:r>
            <a:r>
              <a:rPr lang="ru-RU" dirty="0" smtClean="0">
                <a:solidFill>
                  <a:schemeClr val="tx2"/>
                </a:solidFill>
                <a:latin typeface="Times New Roman" pitchFamily="18" charset="0"/>
                <a:cs typeface="Times New Roman" pitchFamily="18" charset="0"/>
              </a:rPr>
              <a:t> и наносят на 30 сек 96 град спирт, пока не перестанет отходить краситель.</a:t>
            </a:r>
          </a:p>
          <a:p>
            <a:pPr marL="0" indent="342900">
              <a:lnSpc>
                <a:spcPct val="120000"/>
              </a:lnSpc>
              <a:spcBef>
                <a:spcPts val="0"/>
              </a:spcBef>
              <a:buNone/>
            </a:pPr>
            <a:r>
              <a:rPr lang="ru-RU" dirty="0" smtClean="0">
                <a:solidFill>
                  <a:schemeClr val="tx2"/>
                </a:solidFill>
                <a:latin typeface="Times New Roman" pitchFamily="18" charset="0"/>
                <a:cs typeface="Times New Roman" pitchFamily="18" charset="0"/>
              </a:rPr>
              <a:t>4. Мазок промывают дистиллированной водой и окрашивают в течении 2 мин раствором фуксина.</a:t>
            </a:r>
          </a:p>
          <a:p>
            <a:pPr marL="0" indent="342900">
              <a:lnSpc>
                <a:spcPct val="120000"/>
              </a:lnSpc>
              <a:spcBef>
                <a:spcPts val="0"/>
              </a:spcBef>
              <a:buNone/>
            </a:pPr>
            <a:r>
              <a:rPr lang="ru-RU" dirty="0" smtClean="0">
                <a:solidFill>
                  <a:schemeClr val="tx2"/>
                </a:solidFill>
                <a:latin typeface="Times New Roman" pitchFamily="18" charset="0"/>
                <a:cs typeface="Times New Roman" pitchFamily="18" charset="0"/>
              </a:rPr>
              <a:t>5. После чего сливают краситель, мазок промывают водой и высушивают. Грамположительные бактерии окрашиваются в синий (фиолетовый) цвет, а грамотрицательные бактерии – в красный.</a:t>
            </a:r>
          </a:p>
          <a:p>
            <a:pPr>
              <a:buNone/>
            </a:pP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окрас.jpg"/>
          <p:cNvPicPr>
            <a:picLocks noGrp="1" noChangeAspect="1"/>
          </p:cNvPicPr>
          <p:nvPr>
            <p:ph idx="1"/>
          </p:nvPr>
        </p:nvPicPr>
        <p:blipFill>
          <a:blip r:embed="rId2"/>
          <a:stretch>
            <a:fillRect/>
          </a:stretch>
        </p:blipFill>
        <p:spPr>
          <a:xfrm>
            <a:off x="1071538" y="214290"/>
            <a:ext cx="7765019" cy="5823764"/>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2844" y="285728"/>
            <a:ext cx="8543956" cy="6286544"/>
          </a:xfrm>
        </p:spPr>
        <p:txBody>
          <a:bodyPr>
            <a:normAutofit fontScale="70000" lnSpcReduction="20000"/>
          </a:bodyPr>
          <a:lstStyle/>
          <a:p>
            <a:pPr marL="0" indent="342900">
              <a:lnSpc>
                <a:spcPct val="120000"/>
              </a:lnSpc>
              <a:spcBef>
                <a:spcPts val="0"/>
              </a:spcBef>
              <a:buNone/>
            </a:pPr>
            <a:r>
              <a:rPr lang="ru-RU" b="1" dirty="0" smtClean="0">
                <a:solidFill>
                  <a:schemeClr val="tx2"/>
                </a:solidFill>
                <a:latin typeface="Times New Roman" pitchFamily="18" charset="0"/>
                <a:cs typeface="Times New Roman" pitchFamily="18" charset="0"/>
              </a:rPr>
              <a:t>Методика окраски по </a:t>
            </a:r>
            <a:r>
              <a:rPr lang="ru-RU" b="1" dirty="0" err="1" smtClean="0">
                <a:solidFill>
                  <a:schemeClr val="tx2"/>
                </a:solidFill>
                <a:latin typeface="Times New Roman" pitchFamily="18" charset="0"/>
                <a:cs typeface="Times New Roman" pitchFamily="18" charset="0"/>
              </a:rPr>
              <a:t>Бурри-Гинсу.</a:t>
            </a:r>
            <a:r>
              <a:rPr lang="ru-RU" dirty="0" err="1" smtClean="0">
                <a:solidFill>
                  <a:schemeClr val="tx2"/>
                </a:solidFill>
                <a:latin typeface="Times New Roman" pitchFamily="18" charset="0"/>
                <a:cs typeface="Times New Roman" pitchFamily="18" charset="0"/>
              </a:rPr>
              <a:t>Некоторые</a:t>
            </a:r>
            <a:r>
              <a:rPr lang="ru-RU" dirty="0" smtClean="0">
                <a:solidFill>
                  <a:schemeClr val="tx2"/>
                </a:solidFill>
                <a:latin typeface="Times New Roman" pitchFamily="18" charset="0"/>
                <a:cs typeface="Times New Roman" pitchFamily="18" charset="0"/>
              </a:rPr>
              <a:t> виды бактерий продуцируют слизистое вещество, которое концентрируясь вокруг тела микробной клетки, образует капсулу. Данная окраска служит для выявления у бактерий капсул.</a:t>
            </a:r>
          </a:p>
          <a:p>
            <a:pPr marL="0" indent="342900">
              <a:lnSpc>
                <a:spcPct val="120000"/>
              </a:lnSpc>
              <a:spcBef>
                <a:spcPts val="0"/>
              </a:spcBef>
              <a:buNone/>
            </a:pPr>
            <a:r>
              <a:rPr lang="ru-RU" b="1" dirty="0" smtClean="0">
                <a:solidFill>
                  <a:schemeClr val="tx2"/>
                </a:solidFill>
                <a:latin typeface="Times New Roman" pitchFamily="18" charset="0"/>
                <a:cs typeface="Times New Roman" pitchFamily="18" charset="0"/>
              </a:rPr>
              <a:t>Методика окраски по </a:t>
            </a:r>
            <a:r>
              <a:rPr lang="ru-RU" b="1" dirty="0" err="1" smtClean="0">
                <a:solidFill>
                  <a:schemeClr val="tx2"/>
                </a:solidFill>
                <a:latin typeface="Times New Roman" pitchFamily="18" charset="0"/>
                <a:cs typeface="Times New Roman" pitchFamily="18" charset="0"/>
              </a:rPr>
              <a:t>Ожешко</a:t>
            </a:r>
            <a:r>
              <a:rPr lang="ru-RU" b="1" dirty="0" smtClean="0">
                <a:solidFill>
                  <a:schemeClr val="tx2"/>
                </a:solidFill>
                <a:latin typeface="Times New Roman" pitchFamily="18" charset="0"/>
                <a:cs typeface="Times New Roman" pitchFamily="18" charset="0"/>
              </a:rPr>
              <a:t>. </a:t>
            </a:r>
            <a:r>
              <a:rPr lang="ru-RU" dirty="0" smtClean="0">
                <a:solidFill>
                  <a:schemeClr val="tx2"/>
                </a:solidFill>
                <a:latin typeface="Times New Roman" pitchFamily="18" charset="0"/>
                <a:cs typeface="Times New Roman" pitchFamily="18" charset="0"/>
              </a:rPr>
              <a:t>Этот метод служит для выявления у бактерий спор. Споры имеют вид круглых или овальной формы образований, находящихся в теле микробной клетки. Различают три вида расположения спор по отношению к длинной оси палочки: центральное – спора находится в центре тела микроба, </a:t>
            </a:r>
            <a:r>
              <a:rPr lang="ru-RU" dirty="0" err="1" smtClean="0">
                <a:solidFill>
                  <a:schemeClr val="tx2"/>
                </a:solidFill>
                <a:latin typeface="Times New Roman" pitchFamily="18" charset="0"/>
                <a:cs typeface="Times New Roman" pitchFamily="18" charset="0"/>
              </a:rPr>
              <a:t>субтерминальное</a:t>
            </a:r>
            <a:r>
              <a:rPr lang="ru-RU" dirty="0" smtClean="0">
                <a:solidFill>
                  <a:schemeClr val="tx2"/>
                </a:solidFill>
                <a:latin typeface="Times New Roman" pitchFamily="18" charset="0"/>
                <a:cs typeface="Times New Roman" pitchFamily="18" charset="0"/>
              </a:rPr>
              <a:t> – спора расположена ближе к одному из ее концов, терминальное – спора располагается на конце палочки.</a:t>
            </a:r>
          </a:p>
          <a:p>
            <a:pPr marL="0" indent="342900">
              <a:lnSpc>
                <a:spcPct val="120000"/>
              </a:lnSpc>
              <a:spcBef>
                <a:spcPts val="0"/>
              </a:spcBef>
              <a:buNone/>
            </a:pPr>
            <a:r>
              <a:rPr lang="ru-RU" b="1" dirty="0" smtClean="0">
                <a:solidFill>
                  <a:schemeClr val="tx2"/>
                </a:solidFill>
                <a:latin typeface="Times New Roman" pitchFamily="18" charset="0"/>
                <a:cs typeface="Times New Roman" pitchFamily="18" charset="0"/>
              </a:rPr>
              <a:t>Методика окраски по </a:t>
            </a:r>
            <a:r>
              <a:rPr lang="ru-RU" b="1" dirty="0" err="1" smtClean="0">
                <a:solidFill>
                  <a:schemeClr val="tx2"/>
                </a:solidFill>
                <a:latin typeface="Times New Roman" pitchFamily="18" charset="0"/>
                <a:cs typeface="Times New Roman" pitchFamily="18" charset="0"/>
              </a:rPr>
              <a:t>Цилю-Нильсену</a:t>
            </a:r>
            <a:r>
              <a:rPr lang="ru-RU" b="1" dirty="0" smtClean="0">
                <a:solidFill>
                  <a:schemeClr val="tx2"/>
                </a:solidFill>
                <a:latin typeface="Times New Roman" pitchFamily="18" charset="0"/>
                <a:cs typeface="Times New Roman" pitchFamily="18" charset="0"/>
              </a:rPr>
              <a:t> </a:t>
            </a:r>
            <a:r>
              <a:rPr lang="ru-RU" dirty="0" smtClean="0">
                <a:solidFill>
                  <a:schemeClr val="tx2"/>
                </a:solidFill>
                <a:latin typeface="Times New Roman" pitchFamily="18" charset="0"/>
                <a:cs typeface="Times New Roman" pitchFamily="18" charset="0"/>
              </a:rPr>
              <a:t>для кислотоустойчивых бактерий (возбудители туберкулеза и проказы). Особенностью микробов этой группы является то, что они плохо воспринимают окраску. Для того чтобы окрасить кислотоустойчивые микроорганизмы, приходится применять более концентрированные растворы красителя в подогретом состоянии с протравами и удлиненным сроком окраски.</a:t>
            </a:r>
            <a:endParaRPr lang="ru-RU" dirty="0">
              <a:solidFill>
                <a:schemeClr val="tx2"/>
              </a:solidFill>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сложн окраш.jpg"/>
          <p:cNvPicPr>
            <a:picLocks noGrp="1" noChangeAspect="1"/>
          </p:cNvPicPr>
          <p:nvPr>
            <p:ph idx="1"/>
          </p:nvPr>
        </p:nvPicPr>
        <p:blipFill>
          <a:blip r:embed="rId2"/>
          <a:stretch>
            <a:fillRect/>
          </a:stretch>
        </p:blipFill>
        <p:spPr>
          <a:xfrm>
            <a:off x="214282" y="500042"/>
            <a:ext cx="8715436" cy="5572164"/>
          </a:xfrm>
        </p:spPr>
      </p:pic>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174</TotalTime>
  <Words>627</Words>
  <PresentationFormat>Экран (4:3)</PresentationFormat>
  <Paragraphs>17</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Тема Office</vt:lpstr>
      <vt:lpstr>Изучение бактерий в окрашенном состоянии</vt:lpstr>
      <vt:lpstr>Слайд 2</vt:lpstr>
      <vt:lpstr>Слайд 3</vt:lpstr>
      <vt:lpstr>Слайд 4</vt:lpstr>
      <vt:lpstr>Слайд 5</vt:lpstr>
      <vt:lpstr>Слайд 6</vt:lpstr>
      <vt:lpstr>Слайд 7</vt:lpstr>
      <vt:lpstr>Слайд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Изучение бактерий в окрашенном состоянии</dc:title>
  <dc:creator>Оля</dc:creator>
  <cp:lastModifiedBy>Оля</cp:lastModifiedBy>
  <cp:revision>18</cp:revision>
  <dcterms:created xsi:type="dcterms:W3CDTF">2022-04-21T08:33:20Z</dcterms:created>
  <dcterms:modified xsi:type="dcterms:W3CDTF">2022-04-21T12:39:50Z</dcterms:modified>
</cp:coreProperties>
</file>